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4F8EF7"/>
          </a:solidFill>
          <a:ln/>
        </p:spPr>
      </p:sp>
      <p:sp>
        <p:nvSpPr>
          <p:cNvPr id="3" name="Shape 1"/>
          <p:cNvSpPr/>
          <p:nvPr/>
        </p:nvSpPr>
        <p:spPr>
          <a:xfrm>
            <a:off x="502920" y="1097280"/>
            <a:ext cx="54864" cy="2560320"/>
          </a:xfrm>
          <a:prstGeom prst="rect">
            <a:avLst/>
          </a:prstGeom>
          <a:solidFill>
            <a:srgbClr val="4F8EF7"/>
          </a:solidFill>
          <a:ln/>
        </p:spPr>
      </p:sp>
      <p:sp>
        <p:nvSpPr>
          <p:cNvPr id="4" name="Text 2"/>
          <p:cNvSpPr/>
          <p:nvPr/>
        </p:nvSpPr>
        <p:spPr>
          <a:xfrm>
            <a:off x="777240" y="1188720"/>
            <a:ext cx="9601200" cy="1371600"/>
          </a:xfrm>
          <a:prstGeom prst="rect">
            <a:avLst/>
          </a:prstGeom>
          <a:noFill/>
          <a:ln/>
        </p:spPr>
        <p:txBody>
          <a:bodyPr wrap="square" rtlCol="0" anchor="ctr">
            <a:normAutofit/>
          </a:bodyPr>
          <a:lstStyle/>
          <a:p>
            <a:pPr indent="0" marL="0">
              <a:buNone/>
            </a:pPr>
            <a:r>
              <a:rPr lang="en-US" sz="3800" b="1" dirty="0">
                <a:solidFill>
                  <a:srgbClr val="FFFFFF"/>
                </a:solidFill>
                <a:latin typeface="Aptos Display" pitchFamily="34" charset="0"/>
                <a:ea typeface="Aptos Display" pitchFamily="34" charset="-122"/>
                <a:cs typeface="Aptos Display" pitchFamily="34" charset="-120"/>
              </a:rPr>
              <a:t>バイブコーディングとは？</a:t>
            </a:r>
            <a:endParaRPr lang="en-US" sz="3800" dirty="0"/>
          </a:p>
        </p:txBody>
      </p:sp>
      <p:sp>
        <p:nvSpPr>
          <p:cNvPr id="5" name="Text 3"/>
          <p:cNvSpPr/>
          <p:nvPr/>
        </p:nvSpPr>
        <p:spPr>
          <a:xfrm>
            <a:off x="777240" y="2697480"/>
            <a:ext cx="9601200" cy="594360"/>
          </a:xfrm>
          <a:prstGeom prst="rect">
            <a:avLst/>
          </a:prstGeom>
          <a:noFill/>
          <a:ln/>
        </p:spPr>
        <p:txBody>
          <a:bodyPr wrap="square" rtlCol="0" anchor="ctr"/>
          <a:lstStyle/>
          <a:p>
            <a:pPr indent="0" marL="0">
              <a:buNone/>
            </a:pPr>
            <a:r>
              <a:rPr lang="en-US" sz="2000" dirty="0">
                <a:solidFill>
                  <a:srgbClr val="CADCFC"/>
                </a:solidFill>
                <a:latin typeface="Aptos" pitchFamily="34" charset="0"/>
                <a:ea typeface="Aptos" pitchFamily="34" charset="-122"/>
                <a:cs typeface="Aptos" pitchFamily="34" charset="-120"/>
              </a:rPr>
              <a:t>AIに自然言語で指示を出しながら</a:t>
            </a:r>
            <a:endParaRPr lang="en-US" sz="2000" dirty="0"/>
          </a:p>
        </p:txBody>
      </p:sp>
      <p:sp>
        <p:nvSpPr>
          <p:cNvPr id="6" name="Shape 4"/>
          <p:cNvSpPr/>
          <p:nvPr/>
        </p:nvSpPr>
        <p:spPr>
          <a:xfrm>
            <a:off x="0" y="6263640"/>
            <a:ext cx="12192000" cy="137160"/>
          </a:xfrm>
          <a:prstGeom prst="rect">
            <a:avLst/>
          </a:prstGeom>
          <a:solidFill>
            <a:srgbClr val="4F8EF7"/>
          </a:solid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F"/>
        </a:solidFill>
      </p:bgPr>
    </p:bg>
    <p:spTree>
      <p:nvGrpSpPr>
        <p:cNvPr id="1" name=""/>
        <p:cNvGrpSpPr/>
        <p:nvPr/>
      </p:nvGrpSpPr>
      <p:grpSpPr>
        <a:xfrm>
          <a:off x="0" y="0"/>
          <a:ext cx="0" cy="0"/>
          <a:chOff x="0" y="0"/>
          <a:chExt cx="0" cy="0"/>
        </a:xfrm>
      </p:grpSpPr>
      <p:sp>
        <p:nvSpPr>
          <p:cNvPr id="2" name="Shape 0"/>
          <p:cNvSpPr/>
          <p:nvPr/>
        </p:nvSpPr>
        <p:spPr>
          <a:xfrm>
            <a:off x="457200" y="320040"/>
            <a:ext cx="54864" cy="475488"/>
          </a:xfrm>
          <a:prstGeom prst="rect">
            <a:avLst/>
          </a:prstGeom>
          <a:solidFill>
            <a:srgbClr val="4F8EF7"/>
          </a:solidFill>
          <a:ln/>
        </p:spPr>
      </p:sp>
      <p:sp>
        <p:nvSpPr>
          <p:cNvPr id="3" name="Text 1"/>
          <p:cNvSpPr/>
          <p:nvPr/>
        </p:nvSpPr>
        <p:spPr>
          <a:xfrm>
            <a:off x="685800" y="320040"/>
            <a:ext cx="9601200" cy="475488"/>
          </a:xfrm>
          <a:prstGeom prst="rect">
            <a:avLst/>
          </a:prstGeom>
          <a:noFill/>
          <a:ln/>
        </p:spPr>
        <p:txBody>
          <a:bodyPr wrap="square" rtlCol="0" anchor="ctr">
            <a:normAutofit/>
          </a:bodyPr>
          <a:lstStyle/>
          <a:p>
            <a:pPr indent="0" marL="0">
              <a:buNone/>
            </a:pPr>
            <a:r>
              <a:rPr lang="en-US" sz="2600" b="1" dirty="0">
                <a:solidFill>
                  <a:srgbClr val="1E2761"/>
                </a:solidFill>
                <a:latin typeface="Aptos Display" pitchFamily="34" charset="0"/>
                <a:ea typeface="Aptos Display" pitchFamily="34" charset="-122"/>
                <a:cs typeface="Aptos Display" pitchFamily="34" charset="-120"/>
              </a:rPr>
              <a:t>開発スタイルの変革の背景</a:t>
            </a:r>
            <a:endParaRPr lang="en-US" sz="2600" dirty="0"/>
          </a:p>
        </p:txBody>
      </p:sp>
      <p:sp>
        <p:nvSpPr>
          <p:cNvPr id="4" name="Shape 2"/>
          <p:cNvSpPr/>
          <p:nvPr/>
        </p:nvSpPr>
        <p:spPr>
          <a:xfrm>
            <a:off x="457200" y="886968"/>
            <a:ext cx="10058400" cy="27432"/>
          </a:xfrm>
          <a:prstGeom prst="rect">
            <a:avLst/>
          </a:prstGeom>
          <a:solidFill>
            <a:srgbClr val="4F8EF7"/>
          </a:solidFill>
          <a:ln/>
        </p:spPr>
      </p:sp>
      <p:sp>
        <p:nvSpPr>
          <p:cNvPr id="5" name="Text 3"/>
          <p:cNvSpPr/>
          <p:nvPr/>
        </p:nvSpPr>
        <p:spPr>
          <a:xfrm>
            <a:off x="594360" y="1051560"/>
            <a:ext cx="9784080" cy="4663440"/>
          </a:xfrm>
          <a:prstGeom prst="rect">
            <a:avLst/>
          </a:prstGeom>
          <a:noFill/>
          <a:ln/>
        </p:spPr>
        <p:txBody>
          <a:bodyPr wrap="square" rtlCol="0" anchor="t">
            <a:normAutofit/>
          </a:bodyPr>
          <a:lstStyle/>
          <a:p>
            <a:pPr indent="0" marL="0">
              <a:buNone/>
            </a:pPr>
            <a:r>
              <a:rPr lang="en-US" sz="1700" dirty="0">
                <a:solidFill>
                  <a:srgbClr val="334155"/>
                </a:solidFill>
              </a:rPr>
              <a:t>AIの進化に伴い、開発手法が変化しています。</a:t>
            </a:r>
            <a:endParaRPr lang="en-US" sz="1700" dirty="0"/>
          </a:p>
          <a:p>
            <a:pPr indent="0" marL="0">
              <a:buNone/>
            </a:pPr>
            <a:endParaRPr lang="en-US" sz="1700" dirty="0"/>
          </a:p>
          <a:p>
            <a:pPr indent="0" marL="0">
              <a:buNone/>
            </a:pPr>
            <a:r>
              <a:rPr lang="en-US" sz="1700" dirty="0">
                <a:solidFill>
                  <a:srgbClr val="334155"/>
                </a:solidFill>
              </a:rPr>
              <a:t>Claude CodeやCursorなどの登場により、</a:t>
            </a:r>
            <a:endParaRPr lang="en-US" sz="1700" dirty="0"/>
          </a:p>
          <a:p>
            <a:pPr indent="0" marL="0">
              <a:buNone/>
            </a:pPr>
            <a:r>
              <a:rPr lang="en-US" sz="1700" dirty="0">
                <a:solidFill>
                  <a:srgbClr val="334155"/>
                </a:solidFill>
              </a:rPr>
              <a:t>従来の「手動でコードを記述する開発」が変化しつつあります。</a:t>
            </a:r>
            <a:endParaRPr lang="en-US" sz="1700" dirty="0"/>
          </a:p>
        </p:txBody>
      </p:sp>
      <p:sp>
        <p:nvSpPr>
          <p:cNvPr id="6" name="Text 4"/>
          <p:cNvSpPr/>
          <p:nvPr/>
        </p:nvSpPr>
        <p:spPr>
          <a:xfrm>
            <a:off x="9875520" y="6217920"/>
            <a:ext cx="1188720" cy="182880"/>
          </a:xfrm>
          <a:prstGeom prst="rect">
            <a:avLst/>
          </a:prstGeom>
          <a:noFill/>
          <a:ln/>
        </p:spPr>
        <p:txBody>
          <a:bodyPr wrap="square" rtlCol="0" anchor="ctr"/>
          <a:lstStyle/>
          <a:p>
            <a:pPr algn="r" indent="0" marL="0">
              <a:buNone/>
            </a:pPr>
            <a:r>
              <a:rPr lang="en-US" sz="900" dirty="0">
                <a:solidFill>
                  <a:srgbClr val="64748B"/>
                </a:solidFill>
              </a:rPr>
              <a:t>2 / 7</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F"/>
        </a:solidFill>
      </p:bgPr>
    </p:bg>
    <p:spTree>
      <p:nvGrpSpPr>
        <p:cNvPr id="1" name=""/>
        <p:cNvGrpSpPr/>
        <p:nvPr/>
      </p:nvGrpSpPr>
      <p:grpSpPr>
        <a:xfrm>
          <a:off x="0" y="0"/>
          <a:ext cx="0" cy="0"/>
          <a:chOff x="0" y="0"/>
          <a:chExt cx="0" cy="0"/>
        </a:xfrm>
      </p:grpSpPr>
      <p:sp>
        <p:nvSpPr>
          <p:cNvPr id="2" name="Shape 0"/>
          <p:cNvSpPr/>
          <p:nvPr/>
        </p:nvSpPr>
        <p:spPr>
          <a:xfrm>
            <a:off x="457200" y="320040"/>
            <a:ext cx="54864" cy="475488"/>
          </a:xfrm>
          <a:prstGeom prst="rect">
            <a:avLst/>
          </a:prstGeom>
          <a:solidFill>
            <a:srgbClr val="4F8EF7"/>
          </a:solidFill>
          <a:ln/>
        </p:spPr>
      </p:sp>
      <p:sp>
        <p:nvSpPr>
          <p:cNvPr id="3" name="Text 1"/>
          <p:cNvSpPr/>
          <p:nvPr/>
        </p:nvSpPr>
        <p:spPr>
          <a:xfrm>
            <a:off x="685800" y="320040"/>
            <a:ext cx="9601200" cy="475488"/>
          </a:xfrm>
          <a:prstGeom prst="rect">
            <a:avLst/>
          </a:prstGeom>
          <a:noFill/>
          <a:ln/>
        </p:spPr>
        <p:txBody>
          <a:bodyPr wrap="square" rtlCol="0" anchor="ctr">
            <a:normAutofit/>
          </a:bodyPr>
          <a:lstStyle/>
          <a:p>
            <a:pPr indent="0" marL="0">
              <a:buNone/>
            </a:pPr>
            <a:r>
              <a:rPr lang="en-US" sz="2600" b="1" dirty="0">
                <a:solidFill>
                  <a:srgbClr val="1E2761"/>
                </a:solidFill>
                <a:latin typeface="Aptos Display" pitchFamily="34" charset="0"/>
                <a:ea typeface="Aptos Display" pitchFamily="34" charset="-122"/>
                <a:cs typeface="Aptos Display" pitchFamily="34" charset="-120"/>
              </a:rPr>
              <a:t>AIの実力が真に問われる領域</a:t>
            </a:r>
            <a:endParaRPr lang="en-US" sz="2600" dirty="0"/>
          </a:p>
        </p:txBody>
      </p:sp>
      <p:sp>
        <p:nvSpPr>
          <p:cNvPr id="4" name="Shape 2"/>
          <p:cNvSpPr/>
          <p:nvPr/>
        </p:nvSpPr>
        <p:spPr>
          <a:xfrm>
            <a:off x="457200" y="886968"/>
            <a:ext cx="10058400" cy="27432"/>
          </a:xfrm>
          <a:prstGeom prst="rect">
            <a:avLst/>
          </a:prstGeom>
          <a:solidFill>
            <a:srgbClr val="4F8EF7"/>
          </a:solidFill>
          <a:ln/>
        </p:spPr>
      </p:sp>
      <p:sp>
        <p:nvSpPr>
          <p:cNvPr id="5" name="Text 3"/>
          <p:cNvSpPr/>
          <p:nvPr/>
        </p:nvSpPr>
        <p:spPr>
          <a:xfrm>
            <a:off x="594360" y="1051560"/>
            <a:ext cx="9784080" cy="4663440"/>
          </a:xfrm>
          <a:prstGeom prst="rect">
            <a:avLst/>
          </a:prstGeom>
          <a:noFill/>
          <a:ln/>
        </p:spPr>
        <p:txBody>
          <a:bodyPr wrap="square" rtlCol="0" anchor="t">
            <a:normAutofit/>
          </a:bodyPr>
          <a:lstStyle/>
          <a:p>
            <a:pPr indent="0" marL="0">
              <a:buNone/>
            </a:pPr>
            <a:r>
              <a:rPr lang="en-US" sz="1700" dirty="0">
                <a:solidFill>
                  <a:srgbClr val="334155"/>
                </a:solidFill>
              </a:rPr>
              <a:t>AIの真の実力は、単なる質問応答に留まりません。</a:t>
            </a:r>
            <a:endParaRPr lang="en-US" sz="1700" dirty="0"/>
          </a:p>
          <a:p>
            <a:pPr indent="0" marL="0">
              <a:buNone/>
            </a:pPr>
            <a:endParaRPr lang="en-US" sz="1700" dirty="0"/>
          </a:p>
          <a:p>
            <a:pPr indent="0" marL="0">
              <a:buNone/>
            </a:pPr>
            <a:r>
              <a:rPr lang="en-US" sz="1700" dirty="0">
                <a:solidFill>
                  <a:srgbClr val="334155"/>
                </a:solidFill>
              </a:rPr>
              <a:t>コードを書き、実行し、業務そのものを動かせる点にあります。</a:t>
            </a:r>
            <a:endParaRPr lang="en-US" sz="1700" dirty="0"/>
          </a:p>
          <a:p>
            <a:pPr indent="0" marL="0">
              <a:buNone/>
            </a:pPr>
            <a:endParaRPr lang="en-US" sz="1700" dirty="0"/>
          </a:p>
          <a:p>
            <a:pPr indent="0" marL="0">
              <a:buNone/>
            </a:pPr>
            <a:r>
              <a:rPr lang="en-US" sz="1700" dirty="0">
                <a:solidFill>
                  <a:srgbClr val="334155"/>
                </a:solidFill>
              </a:rPr>
              <a:t>バイブコーディングの領域でその実力が発揮されます。</a:t>
            </a:r>
            <a:endParaRPr lang="en-US" sz="1700" dirty="0"/>
          </a:p>
        </p:txBody>
      </p:sp>
      <p:sp>
        <p:nvSpPr>
          <p:cNvPr id="6" name="Text 4"/>
          <p:cNvSpPr/>
          <p:nvPr/>
        </p:nvSpPr>
        <p:spPr>
          <a:xfrm>
            <a:off x="9875520" y="6217920"/>
            <a:ext cx="1188720" cy="182880"/>
          </a:xfrm>
          <a:prstGeom prst="rect">
            <a:avLst/>
          </a:prstGeom>
          <a:noFill/>
          <a:ln/>
        </p:spPr>
        <p:txBody>
          <a:bodyPr wrap="square" rtlCol="0" anchor="ctr"/>
          <a:lstStyle/>
          <a:p>
            <a:pPr algn="r" indent="0" marL="0">
              <a:buNone/>
            </a:pPr>
            <a:r>
              <a:rPr lang="en-US" sz="900" dirty="0">
                <a:solidFill>
                  <a:srgbClr val="64748B"/>
                </a:solidFill>
              </a:rPr>
              <a:t>3 / 7</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F"/>
        </a:solidFill>
      </p:bgPr>
    </p:bg>
    <p:spTree>
      <p:nvGrpSpPr>
        <p:cNvPr id="1" name=""/>
        <p:cNvGrpSpPr/>
        <p:nvPr/>
      </p:nvGrpSpPr>
      <p:grpSpPr>
        <a:xfrm>
          <a:off x="0" y="0"/>
          <a:ext cx="0" cy="0"/>
          <a:chOff x="0" y="0"/>
          <a:chExt cx="0" cy="0"/>
        </a:xfrm>
      </p:grpSpPr>
      <p:sp>
        <p:nvSpPr>
          <p:cNvPr id="2" name="Shape 0"/>
          <p:cNvSpPr/>
          <p:nvPr/>
        </p:nvSpPr>
        <p:spPr>
          <a:xfrm>
            <a:off x="457200" y="320040"/>
            <a:ext cx="54864" cy="475488"/>
          </a:xfrm>
          <a:prstGeom prst="rect">
            <a:avLst/>
          </a:prstGeom>
          <a:solidFill>
            <a:srgbClr val="4F8EF7"/>
          </a:solidFill>
          <a:ln/>
        </p:spPr>
      </p:sp>
      <p:sp>
        <p:nvSpPr>
          <p:cNvPr id="3" name="Text 1"/>
          <p:cNvSpPr/>
          <p:nvPr/>
        </p:nvSpPr>
        <p:spPr>
          <a:xfrm>
            <a:off x="685800" y="320040"/>
            <a:ext cx="9601200" cy="475488"/>
          </a:xfrm>
          <a:prstGeom prst="rect">
            <a:avLst/>
          </a:prstGeom>
          <a:noFill/>
          <a:ln/>
        </p:spPr>
        <p:txBody>
          <a:bodyPr wrap="square" rtlCol="0" anchor="ctr">
            <a:normAutofit/>
          </a:bodyPr>
          <a:lstStyle/>
          <a:p>
            <a:pPr indent="0" marL="0">
              <a:buNone/>
            </a:pPr>
            <a:r>
              <a:rPr lang="en-US" sz="2600" b="1" dirty="0">
                <a:solidFill>
                  <a:srgbClr val="1E2761"/>
                </a:solidFill>
                <a:latin typeface="Aptos Display" pitchFamily="34" charset="0"/>
                <a:ea typeface="Aptos Display" pitchFamily="34" charset="-122"/>
                <a:cs typeface="Aptos Display" pitchFamily="34" charset="-120"/>
              </a:rPr>
              <a:t>業務自動化への応用範囲</a:t>
            </a:r>
            <a:endParaRPr lang="en-US" sz="2600" dirty="0"/>
          </a:p>
        </p:txBody>
      </p:sp>
      <p:sp>
        <p:nvSpPr>
          <p:cNvPr id="4" name="Shape 2"/>
          <p:cNvSpPr/>
          <p:nvPr/>
        </p:nvSpPr>
        <p:spPr>
          <a:xfrm>
            <a:off x="457200" y="886968"/>
            <a:ext cx="10058400" cy="27432"/>
          </a:xfrm>
          <a:prstGeom prst="rect">
            <a:avLst/>
          </a:prstGeom>
          <a:solidFill>
            <a:srgbClr val="4F8EF7"/>
          </a:solidFill>
          <a:ln/>
        </p:spPr>
      </p:sp>
      <p:sp>
        <p:nvSpPr>
          <p:cNvPr id="5" name="Text 3"/>
          <p:cNvSpPr/>
          <p:nvPr/>
        </p:nvSpPr>
        <p:spPr>
          <a:xfrm>
            <a:off x="594360" y="1051560"/>
            <a:ext cx="9784080" cy="4663440"/>
          </a:xfrm>
          <a:prstGeom prst="rect">
            <a:avLst/>
          </a:prstGeom>
          <a:noFill/>
          <a:ln/>
        </p:spPr>
        <p:txBody>
          <a:bodyPr wrap="square" rtlCol="0" anchor="t">
            <a:normAutofit/>
          </a:bodyPr>
          <a:lstStyle/>
          <a:p>
            <a:pPr indent="0" marL="0">
              <a:buNone/>
            </a:pPr>
            <a:r>
              <a:rPr lang="en-US" sz="1700" dirty="0">
                <a:solidFill>
                  <a:srgbClr val="334155"/>
                </a:solidFill>
              </a:rPr>
              <a:t>これまで人間が行ってきた多様な業務をAIが担います。</a:t>
            </a:r>
            <a:endParaRPr lang="en-US" sz="1700" dirty="0"/>
          </a:p>
          <a:p>
            <a:pPr indent="0" marL="0">
              <a:buNone/>
            </a:pPr>
            <a:endParaRPr lang="en-US" sz="1700" dirty="0"/>
          </a:p>
          <a:p>
            <a:pPr indent="0" marL="0">
              <a:buNone/>
            </a:pPr>
            <a:r>
              <a:rPr lang="en-US" sz="1700" dirty="0">
                <a:solidFill>
                  <a:srgbClr val="334155"/>
                </a:solidFill>
              </a:rPr>
              <a:t>具体的には、見積書作成やEC運営、データ整理など、</a:t>
            </a:r>
            <a:endParaRPr lang="en-US" sz="1700" dirty="0"/>
          </a:p>
          <a:p>
            <a:pPr indent="0" marL="0">
              <a:buNone/>
            </a:pPr>
            <a:r>
              <a:rPr lang="en-US" sz="1700" dirty="0">
                <a:solidFill>
                  <a:srgbClr val="334155"/>
                </a:solidFill>
              </a:rPr>
              <a:t>多岐にわたる業務の自動化と改善が進んでいます。</a:t>
            </a:r>
            <a:endParaRPr lang="en-US" sz="1700" dirty="0"/>
          </a:p>
        </p:txBody>
      </p:sp>
      <p:sp>
        <p:nvSpPr>
          <p:cNvPr id="6" name="Text 4"/>
          <p:cNvSpPr/>
          <p:nvPr/>
        </p:nvSpPr>
        <p:spPr>
          <a:xfrm>
            <a:off x="9875520" y="6217920"/>
            <a:ext cx="1188720" cy="182880"/>
          </a:xfrm>
          <a:prstGeom prst="rect">
            <a:avLst/>
          </a:prstGeom>
          <a:noFill/>
          <a:ln/>
        </p:spPr>
        <p:txBody>
          <a:bodyPr wrap="square" rtlCol="0" anchor="ctr"/>
          <a:lstStyle/>
          <a:p>
            <a:pPr algn="r" indent="0" marL="0">
              <a:buNone/>
            </a:pPr>
            <a:r>
              <a:rPr lang="en-US" sz="900" dirty="0">
                <a:solidFill>
                  <a:srgbClr val="64748B"/>
                </a:solidFill>
              </a:rPr>
              <a:t>4 / 7</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F"/>
        </a:solidFill>
      </p:bgPr>
    </p:bg>
    <p:spTree>
      <p:nvGrpSpPr>
        <p:cNvPr id="1" name=""/>
        <p:cNvGrpSpPr/>
        <p:nvPr/>
      </p:nvGrpSpPr>
      <p:grpSpPr>
        <a:xfrm>
          <a:off x="0" y="0"/>
          <a:ext cx="0" cy="0"/>
          <a:chOff x="0" y="0"/>
          <a:chExt cx="0" cy="0"/>
        </a:xfrm>
      </p:grpSpPr>
      <p:sp>
        <p:nvSpPr>
          <p:cNvPr id="2" name="Shape 0"/>
          <p:cNvSpPr/>
          <p:nvPr/>
        </p:nvSpPr>
        <p:spPr>
          <a:xfrm>
            <a:off x="457200" y="320040"/>
            <a:ext cx="54864" cy="475488"/>
          </a:xfrm>
          <a:prstGeom prst="rect">
            <a:avLst/>
          </a:prstGeom>
          <a:solidFill>
            <a:srgbClr val="4F8EF7"/>
          </a:solidFill>
          <a:ln/>
        </p:spPr>
      </p:sp>
      <p:sp>
        <p:nvSpPr>
          <p:cNvPr id="3" name="Text 1"/>
          <p:cNvSpPr/>
          <p:nvPr/>
        </p:nvSpPr>
        <p:spPr>
          <a:xfrm>
            <a:off x="685800" y="320040"/>
            <a:ext cx="9601200" cy="475488"/>
          </a:xfrm>
          <a:prstGeom prst="rect">
            <a:avLst/>
          </a:prstGeom>
          <a:noFill/>
          <a:ln/>
        </p:spPr>
        <p:txBody>
          <a:bodyPr wrap="square" rtlCol="0" anchor="ctr">
            <a:normAutofit/>
          </a:bodyPr>
          <a:lstStyle/>
          <a:p>
            <a:pPr indent="0" marL="0">
              <a:buNone/>
            </a:pPr>
            <a:r>
              <a:rPr lang="en-US" sz="2600" b="1" dirty="0">
                <a:solidFill>
                  <a:srgbClr val="1E2761"/>
                </a:solidFill>
                <a:latin typeface="Aptos Display" pitchFamily="34" charset="0"/>
                <a:ea typeface="Aptos Display" pitchFamily="34" charset="-122"/>
                <a:cs typeface="Aptos Display" pitchFamily="34" charset="-120"/>
              </a:rPr>
              <a:t>バイブコーディングの本質的な意味</a:t>
            </a:r>
            <a:endParaRPr lang="en-US" sz="2600" dirty="0"/>
          </a:p>
        </p:txBody>
      </p:sp>
      <p:sp>
        <p:nvSpPr>
          <p:cNvPr id="4" name="Shape 2"/>
          <p:cNvSpPr/>
          <p:nvPr/>
        </p:nvSpPr>
        <p:spPr>
          <a:xfrm>
            <a:off x="457200" y="886968"/>
            <a:ext cx="10058400" cy="27432"/>
          </a:xfrm>
          <a:prstGeom prst="rect">
            <a:avLst/>
          </a:prstGeom>
          <a:solidFill>
            <a:srgbClr val="4F8EF7"/>
          </a:solidFill>
          <a:ln/>
        </p:spPr>
      </p:sp>
      <p:sp>
        <p:nvSpPr>
          <p:cNvPr id="5" name="Text 3"/>
          <p:cNvSpPr/>
          <p:nvPr/>
        </p:nvSpPr>
        <p:spPr>
          <a:xfrm>
            <a:off x="594360" y="1051560"/>
            <a:ext cx="9784080" cy="4663440"/>
          </a:xfrm>
          <a:prstGeom prst="rect">
            <a:avLst/>
          </a:prstGeom>
          <a:noFill/>
          <a:ln/>
        </p:spPr>
        <p:txBody>
          <a:bodyPr wrap="square" rtlCol="0" anchor="t">
            <a:normAutofit/>
          </a:bodyPr>
          <a:lstStyle/>
          <a:p>
            <a:pPr indent="0" marL="0">
              <a:buNone/>
            </a:pPr>
            <a:r>
              <a:rPr lang="en-US" sz="1700" dirty="0">
                <a:solidFill>
                  <a:srgbClr val="334155"/>
                </a:solidFill>
              </a:rPr>
              <a:t>これは単なるプログラム開発手法ではありません。</a:t>
            </a:r>
            <a:endParaRPr lang="en-US" sz="1700" dirty="0"/>
          </a:p>
          <a:p>
            <a:pPr indent="0" marL="0">
              <a:buNone/>
            </a:pPr>
            <a:endParaRPr lang="en-US" sz="1700" dirty="0"/>
          </a:p>
          <a:p>
            <a:pPr indent="0" marL="0">
              <a:buNone/>
            </a:pPr>
            <a:r>
              <a:rPr lang="en-US" sz="1700" dirty="0">
                <a:solidFill>
                  <a:srgbClr val="334155"/>
                </a:solidFill>
              </a:rPr>
              <a:t>「会社業務そのものをAIで再構築する考え方」に近いです。</a:t>
            </a:r>
            <a:endParaRPr lang="en-US" sz="1700" dirty="0"/>
          </a:p>
          <a:p>
            <a:pPr indent="0" marL="0">
              <a:buNone/>
            </a:pPr>
            <a:endParaRPr lang="en-US" sz="1700" dirty="0"/>
          </a:p>
          <a:p>
            <a:pPr indent="0" marL="0">
              <a:buNone/>
            </a:pPr>
            <a:r>
              <a:rPr lang="en-US" sz="1700" dirty="0">
                <a:solidFill>
                  <a:srgbClr val="334155"/>
                </a:solidFill>
              </a:rPr>
              <a:t>業務プロセス全体を見直し、AIで最適化する視点が重要となります。</a:t>
            </a:r>
            <a:endParaRPr lang="en-US" sz="1700" dirty="0"/>
          </a:p>
        </p:txBody>
      </p:sp>
      <p:sp>
        <p:nvSpPr>
          <p:cNvPr id="6" name="Text 4"/>
          <p:cNvSpPr/>
          <p:nvPr/>
        </p:nvSpPr>
        <p:spPr>
          <a:xfrm>
            <a:off x="9875520" y="6217920"/>
            <a:ext cx="1188720" cy="182880"/>
          </a:xfrm>
          <a:prstGeom prst="rect">
            <a:avLst/>
          </a:prstGeom>
          <a:noFill/>
          <a:ln/>
        </p:spPr>
        <p:txBody>
          <a:bodyPr wrap="square" rtlCol="0" anchor="ctr"/>
          <a:lstStyle/>
          <a:p>
            <a:pPr algn="r" indent="0" marL="0">
              <a:buNone/>
            </a:pPr>
            <a:r>
              <a:rPr lang="en-US" sz="900" dirty="0">
                <a:solidFill>
                  <a:srgbClr val="64748B"/>
                </a:solidFill>
              </a:rPr>
              <a:t>5 / 7</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F"/>
        </a:solidFill>
      </p:bgPr>
    </p:bg>
    <p:spTree>
      <p:nvGrpSpPr>
        <p:cNvPr id="1" name=""/>
        <p:cNvGrpSpPr/>
        <p:nvPr/>
      </p:nvGrpSpPr>
      <p:grpSpPr>
        <a:xfrm>
          <a:off x="0" y="0"/>
          <a:ext cx="0" cy="0"/>
          <a:chOff x="0" y="0"/>
          <a:chExt cx="0" cy="0"/>
        </a:xfrm>
      </p:grpSpPr>
      <p:sp>
        <p:nvSpPr>
          <p:cNvPr id="2" name="Shape 0"/>
          <p:cNvSpPr/>
          <p:nvPr/>
        </p:nvSpPr>
        <p:spPr>
          <a:xfrm>
            <a:off x="457200" y="320040"/>
            <a:ext cx="54864" cy="475488"/>
          </a:xfrm>
          <a:prstGeom prst="rect">
            <a:avLst/>
          </a:prstGeom>
          <a:solidFill>
            <a:srgbClr val="4F8EF7"/>
          </a:solidFill>
          <a:ln/>
        </p:spPr>
      </p:sp>
      <p:sp>
        <p:nvSpPr>
          <p:cNvPr id="3" name="Text 1"/>
          <p:cNvSpPr/>
          <p:nvPr/>
        </p:nvSpPr>
        <p:spPr>
          <a:xfrm>
            <a:off x="685800" y="320040"/>
            <a:ext cx="9601200" cy="475488"/>
          </a:xfrm>
          <a:prstGeom prst="rect">
            <a:avLst/>
          </a:prstGeom>
          <a:noFill/>
          <a:ln/>
        </p:spPr>
        <p:txBody>
          <a:bodyPr wrap="square" rtlCol="0" anchor="ctr">
            <a:normAutofit/>
          </a:bodyPr>
          <a:lstStyle/>
          <a:p>
            <a:pPr indent="0" marL="0">
              <a:buNone/>
            </a:pPr>
            <a:r>
              <a:rPr lang="en-US" sz="2600" b="1" dirty="0">
                <a:solidFill>
                  <a:srgbClr val="1E2761"/>
                </a:solidFill>
                <a:latin typeface="Aptos Display" pitchFamily="34" charset="0"/>
                <a:ea typeface="Aptos Display" pitchFamily="34" charset="-122"/>
                <a:cs typeface="Aptos Display" pitchFamily="34" charset="-120"/>
              </a:rPr>
              <a:t>期待される変革の規模</a:t>
            </a:r>
            <a:endParaRPr lang="en-US" sz="2600" dirty="0"/>
          </a:p>
        </p:txBody>
      </p:sp>
      <p:sp>
        <p:nvSpPr>
          <p:cNvPr id="4" name="Shape 2"/>
          <p:cNvSpPr/>
          <p:nvPr/>
        </p:nvSpPr>
        <p:spPr>
          <a:xfrm>
            <a:off x="457200" y="886968"/>
            <a:ext cx="10058400" cy="27432"/>
          </a:xfrm>
          <a:prstGeom prst="rect">
            <a:avLst/>
          </a:prstGeom>
          <a:solidFill>
            <a:srgbClr val="4F8EF7"/>
          </a:solidFill>
          <a:ln/>
        </p:spPr>
      </p:sp>
      <p:sp>
        <p:nvSpPr>
          <p:cNvPr id="5" name="Text 3"/>
          <p:cNvSpPr/>
          <p:nvPr/>
        </p:nvSpPr>
        <p:spPr>
          <a:xfrm>
            <a:off x="594360" y="1051560"/>
            <a:ext cx="9784080" cy="4663440"/>
          </a:xfrm>
          <a:prstGeom prst="rect">
            <a:avLst/>
          </a:prstGeom>
          <a:noFill/>
          <a:ln/>
        </p:spPr>
        <p:txBody>
          <a:bodyPr wrap="square" rtlCol="0" anchor="t">
            <a:normAutofit/>
          </a:bodyPr>
          <a:lstStyle/>
          <a:p>
            <a:pPr indent="0" marL="0">
              <a:buNone/>
            </a:pPr>
            <a:r>
              <a:rPr lang="en-US" sz="1700" dirty="0">
                <a:solidFill>
                  <a:srgbClr val="334155"/>
                </a:solidFill>
              </a:rPr>
              <a:t>AI活用の可能性は、チャットAI利用の数倍から</a:t>
            </a:r>
            <a:endParaRPr lang="en-US" sz="1700" dirty="0"/>
          </a:p>
          <a:p>
            <a:pPr indent="0" marL="0">
              <a:buNone/>
            </a:pPr>
            <a:r>
              <a:rPr lang="en-US" sz="1700" dirty="0">
                <a:solidFill>
                  <a:srgbClr val="334155"/>
                </a:solidFill>
              </a:rPr>
              <a:t>数十倍に及ぶ革新的なポテンシャルを持っています。</a:t>
            </a:r>
            <a:endParaRPr lang="en-US" sz="1700" dirty="0"/>
          </a:p>
          <a:p>
            <a:pPr indent="0" marL="0">
              <a:buNone/>
            </a:pPr>
            <a:endParaRPr lang="en-US" sz="1700" dirty="0"/>
          </a:p>
          <a:p>
            <a:pPr indent="0" marL="0">
              <a:buNone/>
            </a:pPr>
            <a:r>
              <a:rPr lang="en-US" sz="1700" dirty="0">
                <a:solidFill>
                  <a:srgbClr val="334155"/>
                </a:solidFill>
              </a:rPr>
              <a:t>企業経営全体に大きな変革をもたらす力を持っています。</a:t>
            </a:r>
            <a:endParaRPr lang="en-US" sz="1700" dirty="0"/>
          </a:p>
        </p:txBody>
      </p:sp>
      <p:sp>
        <p:nvSpPr>
          <p:cNvPr id="6" name="Text 4"/>
          <p:cNvSpPr/>
          <p:nvPr/>
        </p:nvSpPr>
        <p:spPr>
          <a:xfrm>
            <a:off x="9875520" y="6217920"/>
            <a:ext cx="1188720" cy="182880"/>
          </a:xfrm>
          <a:prstGeom prst="rect">
            <a:avLst/>
          </a:prstGeom>
          <a:noFill/>
          <a:ln/>
        </p:spPr>
        <p:txBody>
          <a:bodyPr wrap="square" rtlCol="0" anchor="ctr"/>
          <a:lstStyle/>
          <a:p>
            <a:pPr algn="r" indent="0" marL="0">
              <a:buNone/>
            </a:pPr>
            <a:r>
              <a:rPr lang="en-US" sz="900" dirty="0">
                <a:solidFill>
                  <a:srgbClr val="64748B"/>
                </a:solidFill>
              </a:rPr>
              <a:t>6 / 7</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E2761"/>
        </a:solidFill>
      </p:bgPr>
    </p:bg>
    <p:spTree>
      <p:nvGrpSpPr>
        <p:cNvPr id="1" name=""/>
        <p:cNvGrpSpPr/>
        <p:nvPr/>
      </p:nvGrpSpPr>
      <p:grpSpPr>
        <a:xfrm>
          <a:off x="0" y="0"/>
          <a:ext cx="0" cy="0"/>
          <a:chOff x="0" y="0"/>
          <a:chExt cx="0" cy="0"/>
        </a:xfrm>
      </p:grpSpPr>
      <p:sp>
        <p:nvSpPr>
          <p:cNvPr id="2" name="Shape 0"/>
          <p:cNvSpPr/>
          <p:nvPr/>
        </p:nvSpPr>
        <p:spPr>
          <a:xfrm>
            <a:off x="0" y="0"/>
            <a:ext cx="12192000" cy="73152"/>
          </a:xfrm>
          <a:prstGeom prst="rect">
            <a:avLst/>
          </a:prstGeom>
          <a:solidFill>
            <a:srgbClr val="4F8EF7"/>
          </a:solidFill>
          <a:ln/>
        </p:spPr>
      </p:sp>
      <p:sp>
        <p:nvSpPr>
          <p:cNvPr id="3" name="Shape 1"/>
          <p:cNvSpPr/>
          <p:nvPr/>
        </p:nvSpPr>
        <p:spPr>
          <a:xfrm>
            <a:off x="0" y="6327648"/>
            <a:ext cx="12192000" cy="73152"/>
          </a:xfrm>
          <a:prstGeom prst="rect">
            <a:avLst/>
          </a:prstGeom>
          <a:solidFill>
            <a:srgbClr val="4F8EF7"/>
          </a:solidFill>
          <a:ln/>
        </p:spPr>
      </p:sp>
      <p:sp>
        <p:nvSpPr>
          <p:cNvPr id="4" name="Text 2"/>
          <p:cNvSpPr/>
          <p:nvPr/>
        </p:nvSpPr>
        <p:spPr>
          <a:xfrm>
            <a:off x="914400" y="1828800"/>
            <a:ext cx="9144000" cy="1463040"/>
          </a:xfrm>
          <a:prstGeom prst="rect">
            <a:avLst/>
          </a:prstGeom>
          <a:noFill/>
          <a:ln/>
        </p:spPr>
        <p:txBody>
          <a:bodyPr wrap="square" rtlCol="0" anchor="ctr">
            <a:normAutofit/>
          </a:bodyPr>
          <a:lstStyle/>
          <a:p>
            <a:pPr algn="ctr" indent="0" marL="0">
              <a:buNone/>
            </a:pPr>
            <a:r>
              <a:rPr lang="en-US" sz="4000" b="1" dirty="0">
                <a:solidFill>
                  <a:srgbClr val="FFFFFF"/>
                </a:solidFill>
                <a:latin typeface="Aptos Display" pitchFamily="34" charset="0"/>
                <a:ea typeface="Aptos Display" pitchFamily="34" charset="-122"/>
                <a:cs typeface="Aptos Display" pitchFamily="34" charset="-120"/>
              </a:rPr>
              <a:t>まとめ：新しい仕事の形へ</a:t>
            </a:r>
            <a:endParaRPr lang="en-US" sz="4000" dirty="0"/>
          </a:p>
        </p:txBody>
      </p:sp>
      <p:sp>
        <p:nvSpPr>
          <p:cNvPr id="5" name="Text 3"/>
          <p:cNvSpPr/>
          <p:nvPr/>
        </p:nvSpPr>
        <p:spPr>
          <a:xfrm>
            <a:off x="1371600" y="3474720"/>
            <a:ext cx="8229600" cy="1097280"/>
          </a:xfrm>
          <a:prstGeom prst="rect">
            <a:avLst/>
          </a:prstGeom>
          <a:noFill/>
          <a:ln/>
        </p:spPr>
        <p:txBody>
          <a:bodyPr wrap="square" rtlCol="0" anchor="ctr"/>
          <a:lstStyle/>
          <a:p>
            <a:pPr algn="ctr" indent="0" marL="0">
              <a:buNone/>
            </a:pPr>
            <a:r>
              <a:rPr lang="en-US" sz="1800" dirty="0">
                <a:solidFill>
                  <a:srgbClr val="CADCFC"/>
                </a:solidFill>
                <a:latin typeface="Aptos" pitchFamily="34" charset="0"/>
                <a:ea typeface="Aptos" pitchFamily="34" charset="-122"/>
                <a:cs typeface="Aptos" pitchFamily="34" charset="-120"/>
              </a:rPr>
              <a:t>バイブコーディングは、AIによる業務再構築を可能にします。</a:t>
            </a:r>
            <a:endParaRPr lang="en-US" sz="1800" dirty="0"/>
          </a:p>
          <a:p>
            <a:pPr algn="ctr" indent="0" marL="0">
              <a:buNone/>
            </a:pPr>
            <a:endParaRPr lang="en-US" sz="1800" dirty="0"/>
          </a:p>
          <a:p>
            <a:pPr algn="ctr" indent="0" marL="0">
              <a:buNone/>
            </a:pPr>
            <a:r>
              <a:rPr lang="en-US" sz="1800" dirty="0">
                <a:solidFill>
                  <a:srgbClr val="CADCFC"/>
                </a:solidFill>
                <a:latin typeface="Aptos" pitchFamily="34" charset="0"/>
                <a:ea typeface="Aptos" pitchFamily="34" charset="-122"/>
                <a:cs typeface="Aptos" pitchFamily="34" charset="-120"/>
              </a:rPr>
              <a:t>これは、企業経営に革新を与える新しい時代の仕事の形です。</a:t>
            </a:r>
            <a:endParaRPr lang="en-US" sz="1800" dirty="0"/>
          </a:p>
          <a:p>
            <a:pPr algn="ctr" indent="0" marL="0">
              <a:buNone/>
            </a:pPr>
            <a:endParaRPr lang="en-US" sz="1800" dirty="0"/>
          </a:p>
          <a:p>
            <a:pPr algn="ctr" indent="0" marL="0">
              <a:buNone/>
            </a:pPr>
            <a:r>
              <a:rPr lang="en-US" sz="1800" dirty="0">
                <a:solidFill>
                  <a:srgbClr val="CADCFC"/>
                </a:solidFill>
                <a:latin typeface="Aptos" pitchFamily="34" charset="0"/>
                <a:ea typeface="Aptos" pitchFamily="34" charset="-122"/>
                <a:cs typeface="Aptos" pitchFamily="34" charset="-120"/>
              </a:rPr>
              <a:t>AIを使いこなし、業務の根本的な変革を推進することが求められます。</a:t>
            </a:r>
            <a:endParaRPr lang="en-US" sz="1800" dirty="0"/>
          </a:p>
        </p:txBody>
      </p:sp>
      <p:sp>
        <p:nvSpPr>
          <p:cNvPr id="6" name="Text 4"/>
          <p:cNvSpPr/>
          <p:nvPr/>
        </p:nvSpPr>
        <p:spPr>
          <a:xfrm>
            <a:off x="0" y="5943600"/>
            <a:ext cx="12192000" cy="320040"/>
          </a:xfrm>
          <a:prstGeom prst="rect">
            <a:avLst/>
          </a:prstGeom>
          <a:noFill/>
          <a:ln/>
        </p:spPr>
        <p:txBody>
          <a:bodyPr wrap="square" rtlCol="0" anchor="ctr"/>
          <a:lstStyle/>
          <a:p>
            <a:pPr algn="ctr" indent="0" marL="0">
              <a:buNone/>
            </a:pPr>
            <a:r>
              <a:rPr lang="en-US" sz="1100" dirty="0">
                <a:solidFill>
                  <a:srgbClr val="8899CC"/>
                </a:solidFill>
              </a:rPr>
              <a:t>株式会社エクスブリッジ  |  exbridge.jp</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株式会社エクスブリッジ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AI時代の開発スタイル「バイブコーディング」の可能性</dc:title>
  <dc:subject>自然言語による指示でシステムを開発し、業務プロセスそのものを再構築する新しい開発手法について解説します。</dc:subject>
  <dc:creator>USlideBlog</dc:creator>
  <cp:lastModifiedBy>USlideBlog</cp:lastModifiedBy>
  <cp:revision>1</cp:revision>
  <dcterms:created xsi:type="dcterms:W3CDTF">2026-06-15T20:38:30Z</dcterms:created>
  <dcterms:modified xsi:type="dcterms:W3CDTF">2026-06-15T20:38:30Z</dcterms:modified>
</cp:coreProperties>
</file>